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  <p:sldMasterId id="2147483804" r:id="rId2"/>
    <p:sldMasterId id="2147483816" r:id="rId3"/>
    <p:sldMasterId id="2147483840" r:id="rId4"/>
    <p:sldMasterId id="2147483864" r:id="rId5"/>
  </p:sldMasterIdLst>
  <p:sldIdLst>
    <p:sldId id="257" r:id="rId6"/>
    <p:sldId id="264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6003B-7819-4276-AB2C-B0AF2F554BA4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3_1" csCatId="accent3" phldr="1"/>
      <dgm:spPr/>
    </dgm:pt>
    <dgm:pt modelId="{C0FB33BD-CCA9-4E11-9FA9-C42611436616}">
      <dgm:prSet phldrT="[نص]"/>
      <dgm:spPr/>
      <dgm:t>
        <a:bodyPr/>
        <a:lstStyle/>
        <a:p>
          <a:r>
            <a:rPr lang="ar-IQ" dirty="0" smtClean="0"/>
            <a:t>زمان</a:t>
          </a:r>
          <a:endParaRPr lang="en-US" dirty="0"/>
        </a:p>
      </dgm:t>
    </dgm:pt>
    <dgm:pt modelId="{EC39CD13-6AAC-4707-8374-FE5AC20DD1EA}" type="parTrans" cxnId="{6A9F4509-BB39-4E60-840A-9D013929D5CE}">
      <dgm:prSet/>
      <dgm:spPr/>
      <dgm:t>
        <a:bodyPr/>
        <a:lstStyle/>
        <a:p>
          <a:endParaRPr lang="en-US"/>
        </a:p>
      </dgm:t>
    </dgm:pt>
    <dgm:pt modelId="{739DFDAE-5733-4F4C-B403-5E6DFA92B36D}" type="sibTrans" cxnId="{6A9F4509-BB39-4E60-840A-9D013929D5CE}">
      <dgm:prSet/>
      <dgm:spPr/>
      <dgm:t>
        <a:bodyPr/>
        <a:lstStyle/>
        <a:p>
          <a:endParaRPr lang="en-US"/>
        </a:p>
      </dgm:t>
    </dgm:pt>
    <dgm:pt modelId="{7AF2F6EC-1030-44FA-9CE0-12C297ADF5EF}">
      <dgm:prSet phldrT="[نص]"/>
      <dgm:spPr/>
      <dgm:t>
        <a:bodyPr/>
        <a:lstStyle/>
        <a:p>
          <a:r>
            <a:rPr lang="ar-IQ" dirty="0" smtClean="0"/>
            <a:t>مكان </a:t>
          </a:r>
          <a:endParaRPr lang="en-US" dirty="0"/>
        </a:p>
      </dgm:t>
    </dgm:pt>
    <dgm:pt modelId="{80541C27-6561-4F2E-8B11-899562E02AA2}" type="parTrans" cxnId="{746F340A-5B10-476D-8A15-BBDFF339C3D6}">
      <dgm:prSet/>
      <dgm:spPr/>
      <dgm:t>
        <a:bodyPr/>
        <a:lstStyle/>
        <a:p>
          <a:endParaRPr lang="en-US"/>
        </a:p>
      </dgm:t>
    </dgm:pt>
    <dgm:pt modelId="{371A1D0C-F87E-4134-BDD3-B3B027B80A15}" type="sibTrans" cxnId="{746F340A-5B10-476D-8A15-BBDFF339C3D6}">
      <dgm:prSet/>
      <dgm:spPr/>
      <dgm:t>
        <a:bodyPr/>
        <a:lstStyle/>
        <a:p>
          <a:endParaRPr lang="en-US"/>
        </a:p>
      </dgm:t>
    </dgm:pt>
    <dgm:pt modelId="{53D819E6-515E-44E4-B78E-33569BFD974F}">
      <dgm:prSet phldrT="[نص]"/>
      <dgm:spPr/>
      <dgm:t>
        <a:bodyPr/>
        <a:lstStyle/>
        <a:p>
          <a:r>
            <a:rPr lang="ar-IQ" dirty="0" smtClean="0"/>
            <a:t>الحدث </a:t>
          </a:r>
          <a:endParaRPr lang="en-US" dirty="0"/>
        </a:p>
      </dgm:t>
    </dgm:pt>
    <dgm:pt modelId="{7BC4B14F-FFF2-4036-BE96-14E656316796}" type="parTrans" cxnId="{CC11E5EA-0C78-4961-B333-CA5874918927}">
      <dgm:prSet/>
      <dgm:spPr/>
      <dgm:t>
        <a:bodyPr/>
        <a:lstStyle/>
        <a:p>
          <a:endParaRPr lang="en-US"/>
        </a:p>
      </dgm:t>
    </dgm:pt>
    <dgm:pt modelId="{5AD8BDE8-A55C-4EAC-A9CE-3BF6D5256654}" type="sibTrans" cxnId="{CC11E5EA-0C78-4961-B333-CA5874918927}">
      <dgm:prSet/>
      <dgm:spPr/>
      <dgm:t>
        <a:bodyPr/>
        <a:lstStyle/>
        <a:p>
          <a:endParaRPr lang="en-US"/>
        </a:p>
      </dgm:t>
    </dgm:pt>
    <dgm:pt modelId="{74381FBA-F497-4D4C-BD4F-BB00BE45A0BD}" type="pres">
      <dgm:prSet presAssocID="{0136003B-7819-4276-AB2C-B0AF2F554BA4}" presName="rootnode" presStyleCnt="0">
        <dgm:presLayoutVars>
          <dgm:chMax/>
          <dgm:chPref/>
          <dgm:dir/>
          <dgm:animLvl val="lvl"/>
        </dgm:presLayoutVars>
      </dgm:prSet>
      <dgm:spPr/>
    </dgm:pt>
    <dgm:pt modelId="{86AD07A0-6559-43D0-8D99-28AFC1504BF3}" type="pres">
      <dgm:prSet presAssocID="{C0FB33BD-CCA9-4E11-9FA9-C42611436616}" presName="composite" presStyleCnt="0"/>
      <dgm:spPr/>
    </dgm:pt>
    <dgm:pt modelId="{C3935727-EB3A-4DFB-A48A-01AAC3EB4422}" type="pres">
      <dgm:prSet presAssocID="{C0FB33BD-CCA9-4E11-9FA9-C42611436616}" presName="bentUpArrow1" presStyleLbl="alignImgPlace1" presStyleIdx="0" presStyleCnt="2"/>
      <dgm:spPr/>
    </dgm:pt>
    <dgm:pt modelId="{6FDBA862-8C96-4C0A-B159-D30D50836F81}" type="pres">
      <dgm:prSet presAssocID="{C0FB33BD-CCA9-4E11-9FA9-C4261143661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732BB894-3F8D-468B-BC96-44A922BA7C0F}" type="pres">
      <dgm:prSet presAssocID="{C0FB33BD-CCA9-4E11-9FA9-C42611436616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B447E48-87B0-4A84-B39D-45D29ADDB31E}" type="pres">
      <dgm:prSet presAssocID="{739DFDAE-5733-4F4C-B403-5E6DFA92B36D}" presName="sibTrans" presStyleCnt="0"/>
      <dgm:spPr/>
    </dgm:pt>
    <dgm:pt modelId="{35647FFC-693A-4D68-A6F3-F334D77DD4FF}" type="pres">
      <dgm:prSet presAssocID="{7AF2F6EC-1030-44FA-9CE0-12C297ADF5EF}" presName="composite" presStyleCnt="0"/>
      <dgm:spPr/>
    </dgm:pt>
    <dgm:pt modelId="{977866C5-CC60-442A-BF5E-610A5C7876E2}" type="pres">
      <dgm:prSet presAssocID="{7AF2F6EC-1030-44FA-9CE0-12C297ADF5EF}" presName="bentUpArrow1" presStyleLbl="alignImgPlace1" presStyleIdx="1" presStyleCnt="2"/>
      <dgm:spPr/>
    </dgm:pt>
    <dgm:pt modelId="{50A2FD58-154C-4A9C-BE3E-F4A3EF066A86}" type="pres">
      <dgm:prSet presAssocID="{7AF2F6EC-1030-44FA-9CE0-12C297ADF5E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B0A2BD9-B391-4292-9EFF-C7AE17A24D90}" type="pres">
      <dgm:prSet presAssocID="{7AF2F6EC-1030-44FA-9CE0-12C297ADF5EF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0717B34-8C64-49EB-84A2-F5410C33BB40}" type="pres">
      <dgm:prSet presAssocID="{371A1D0C-F87E-4134-BDD3-B3B027B80A15}" presName="sibTrans" presStyleCnt="0"/>
      <dgm:spPr/>
    </dgm:pt>
    <dgm:pt modelId="{64539E72-40A4-4AE9-AF01-59727339C28F}" type="pres">
      <dgm:prSet presAssocID="{53D819E6-515E-44E4-B78E-33569BFD974F}" presName="composite" presStyleCnt="0"/>
      <dgm:spPr/>
    </dgm:pt>
    <dgm:pt modelId="{5DFD2C94-32A6-44D2-B03A-728178857877}" type="pres">
      <dgm:prSet presAssocID="{53D819E6-515E-44E4-B78E-33569BFD974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DFADEBD-F2FE-4B54-B506-5D34BFBE47AD}" type="presOf" srcId="{7AF2F6EC-1030-44FA-9CE0-12C297ADF5EF}" destId="{50A2FD58-154C-4A9C-BE3E-F4A3EF066A86}" srcOrd="0" destOrd="0" presId="urn:microsoft.com/office/officeart/2005/8/layout/StepDownProcess"/>
    <dgm:cxn modelId="{746F340A-5B10-476D-8A15-BBDFF339C3D6}" srcId="{0136003B-7819-4276-AB2C-B0AF2F554BA4}" destId="{7AF2F6EC-1030-44FA-9CE0-12C297ADF5EF}" srcOrd="1" destOrd="0" parTransId="{80541C27-6561-4F2E-8B11-899562E02AA2}" sibTransId="{371A1D0C-F87E-4134-BDD3-B3B027B80A15}"/>
    <dgm:cxn modelId="{DD1BA72C-6280-4B55-BAD2-82646C392CCB}" type="presOf" srcId="{C0FB33BD-CCA9-4E11-9FA9-C42611436616}" destId="{6FDBA862-8C96-4C0A-B159-D30D50836F81}" srcOrd="0" destOrd="0" presId="urn:microsoft.com/office/officeart/2005/8/layout/StepDownProcess"/>
    <dgm:cxn modelId="{DF4FC444-2014-49C4-8C61-153E5E41743D}" type="presOf" srcId="{53D819E6-515E-44E4-B78E-33569BFD974F}" destId="{5DFD2C94-32A6-44D2-B03A-728178857877}" srcOrd="0" destOrd="0" presId="urn:microsoft.com/office/officeart/2005/8/layout/StepDownProcess"/>
    <dgm:cxn modelId="{6A9F4509-BB39-4E60-840A-9D013929D5CE}" srcId="{0136003B-7819-4276-AB2C-B0AF2F554BA4}" destId="{C0FB33BD-CCA9-4E11-9FA9-C42611436616}" srcOrd="0" destOrd="0" parTransId="{EC39CD13-6AAC-4707-8374-FE5AC20DD1EA}" sibTransId="{739DFDAE-5733-4F4C-B403-5E6DFA92B36D}"/>
    <dgm:cxn modelId="{3637A530-138D-4C6C-8595-0FDB8CC8921F}" type="presOf" srcId="{0136003B-7819-4276-AB2C-B0AF2F554BA4}" destId="{74381FBA-F497-4D4C-BD4F-BB00BE45A0BD}" srcOrd="0" destOrd="0" presId="urn:microsoft.com/office/officeart/2005/8/layout/StepDownProcess"/>
    <dgm:cxn modelId="{CC11E5EA-0C78-4961-B333-CA5874918927}" srcId="{0136003B-7819-4276-AB2C-B0AF2F554BA4}" destId="{53D819E6-515E-44E4-B78E-33569BFD974F}" srcOrd="2" destOrd="0" parTransId="{7BC4B14F-FFF2-4036-BE96-14E656316796}" sibTransId="{5AD8BDE8-A55C-4EAC-A9CE-3BF6D5256654}"/>
    <dgm:cxn modelId="{B70AD309-A3E9-40C6-9B28-9D6EB7F5EE43}" type="presParOf" srcId="{74381FBA-F497-4D4C-BD4F-BB00BE45A0BD}" destId="{86AD07A0-6559-43D0-8D99-28AFC1504BF3}" srcOrd="0" destOrd="0" presId="urn:microsoft.com/office/officeart/2005/8/layout/StepDownProcess"/>
    <dgm:cxn modelId="{8DD5750E-7EE1-4AD0-91C7-EC88A15AB1E0}" type="presParOf" srcId="{86AD07A0-6559-43D0-8D99-28AFC1504BF3}" destId="{C3935727-EB3A-4DFB-A48A-01AAC3EB4422}" srcOrd="0" destOrd="0" presId="urn:microsoft.com/office/officeart/2005/8/layout/StepDownProcess"/>
    <dgm:cxn modelId="{A2A893C1-F922-49AA-9763-832D98021061}" type="presParOf" srcId="{86AD07A0-6559-43D0-8D99-28AFC1504BF3}" destId="{6FDBA862-8C96-4C0A-B159-D30D50836F81}" srcOrd="1" destOrd="0" presId="urn:microsoft.com/office/officeart/2005/8/layout/StepDownProcess"/>
    <dgm:cxn modelId="{31055C37-3993-48A9-A546-1DD1977BD5D7}" type="presParOf" srcId="{86AD07A0-6559-43D0-8D99-28AFC1504BF3}" destId="{732BB894-3F8D-468B-BC96-44A922BA7C0F}" srcOrd="2" destOrd="0" presId="urn:microsoft.com/office/officeart/2005/8/layout/StepDownProcess"/>
    <dgm:cxn modelId="{202CC716-9110-420E-B5E1-C29AFDDCF445}" type="presParOf" srcId="{74381FBA-F497-4D4C-BD4F-BB00BE45A0BD}" destId="{4B447E48-87B0-4A84-B39D-45D29ADDB31E}" srcOrd="1" destOrd="0" presId="urn:microsoft.com/office/officeart/2005/8/layout/StepDownProcess"/>
    <dgm:cxn modelId="{1835A708-73C1-4AC1-A7E4-85899E3445B5}" type="presParOf" srcId="{74381FBA-F497-4D4C-BD4F-BB00BE45A0BD}" destId="{35647FFC-693A-4D68-A6F3-F334D77DD4FF}" srcOrd="2" destOrd="0" presId="urn:microsoft.com/office/officeart/2005/8/layout/StepDownProcess"/>
    <dgm:cxn modelId="{DE3AD942-4C40-45F4-9926-74816A022410}" type="presParOf" srcId="{35647FFC-693A-4D68-A6F3-F334D77DD4FF}" destId="{977866C5-CC60-442A-BF5E-610A5C7876E2}" srcOrd="0" destOrd="0" presId="urn:microsoft.com/office/officeart/2005/8/layout/StepDownProcess"/>
    <dgm:cxn modelId="{58DC3200-E563-4C8A-8FEB-26468FE5CD0C}" type="presParOf" srcId="{35647FFC-693A-4D68-A6F3-F334D77DD4FF}" destId="{50A2FD58-154C-4A9C-BE3E-F4A3EF066A86}" srcOrd="1" destOrd="0" presId="urn:microsoft.com/office/officeart/2005/8/layout/StepDownProcess"/>
    <dgm:cxn modelId="{90186738-216B-49C2-9225-E7EDD6522676}" type="presParOf" srcId="{35647FFC-693A-4D68-A6F3-F334D77DD4FF}" destId="{4B0A2BD9-B391-4292-9EFF-C7AE17A24D90}" srcOrd="2" destOrd="0" presId="urn:microsoft.com/office/officeart/2005/8/layout/StepDownProcess"/>
    <dgm:cxn modelId="{A725DFA6-D171-481C-8C68-44F4CC68B4E1}" type="presParOf" srcId="{74381FBA-F497-4D4C-BD4F-BB00BE45A0BD}" destId="{80717B34-8C64-49EB-84A2-F5410C33BB40}" srcOrd="3" destOrd="0" presId="urn:microsoft.com/office/officeart/2005/8/layout/StepDownProcess"/>
    <dgm:cxn modelId="{C070BAD5-E820-4C81-93E9-7527E1C4E7DF}" type="presParOf" srcId="{74381FBA-F497-4D4C-BD4F-BB00BE45A0BD}" destId="{64539E72-40A4-4AE9-AF01-59727339C28F}" srcOrd="4" destOrd="0" presId="urn:microsoft.com/office/officeart/2005/8/layout/StepDownProcess"/>
    <dgm:cxn modelId="{20C2B9EB-DC0E-4285-8D7D-2DFEBE3CB1D7}" type="presParOf" srcId="{64539E72-40A4-4AE9-AF01-59727339C28F}" destId="{5DFD2C94-32A6-44D2-B03A-72817885787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35727-EB3A-4DFB-A48A-01AAC3EB4422}">
      <dsp:nvSpPr>
        <dsp:cNvPr id="0" name=""/>
        <dsp:cNvSpPr/>
      </dsp:nvSpPr>
      <dsp:spPr>
        <a:xfrm rot="5400000">
          <a:off x="1807966" y="132234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DBA862-8C96-4C0A-B159-D30D50836F81}">
      <dsp:nvSpPr>
        <dsp:cNvPr id="0" name=""/>
        <dsp:cNvSpPr/>
      </dsp:nvSpPr>
      <dsp:spPr>
        <a:xfrm>
          <a:off x="1498119" y="25930"/>
          <a:ext cx="1968752" cy="137806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800" kern="1200" dirty="0" smtClean="0"/>
            <a:t>زمان</a:t>
          </a:r>
          <a:endParaRPr lang="en-US" sz="4800" kern="1200" dirty="0"/>
        </a:p>
      </dsp:txBody>
      <dsp:txXfrm>
        <a:off x="1565403" y="93214"/>
        <a:ext cx="1834184" cy="1243494"/>
      </dsp:txXfrm>
    </dsp:sp>
    <dsp:sp modelId="{732BB894-3F8D-468B-BC96-44A922BA7C0F}">
      <dsp:nvSpPr>
        <dsp:cNvPr id="0" name=""/>
        <dsp:cNvSpPr/>
      </dsp:nvSpPr>
      <dsp:spPr>
        <a:xfrm>
          <a:off x="3466871" y="157360"/>
          <a:ext cx="1431882" cy="111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866C5-CC60-442A-BF5E-610A5C7876E2}">
      <dsp:nvSpPr>
        <dsp:cNvPr id="0" name=""/>
        <dsp:cNvSpPr/>
      </dsp:nvSpPr>
      <dsp:spPr>
        <a:xfrm rot="5400000">
          <a:off x="3440270" y="2870365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A2FD58-154C-4A9C-BE3E-F4A3EF066A86}">
      <dsp:nvSpPr>
        <dsp:cNvPr id="0" name=""/>
        <dsp:cNvSpPr/>
      </dsp:nvSpPr>
      <dsp:spPr>
        <a:xfrm>
          <a:off x="3130423" y="1573949"/>
          <a:ext cx="1968752" cy="137806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800" kern="1200" dirty="0" smtClean="0"/>
            <a:t>مكان </a:t>
          </a:r>
          <a:endParaRPr lang="en-US" sz="4800" kern="1200" dirty="0"/>
        </a:p>
      </dsp:txBody>
      <dsp:txXfrm>
        <a:off x="3197707" y="1641233"/>
        <a:ext cx="1834184" cy="1243494"/>
      </dsp:txXfrm>
    </dsp:sp>
    <dsp:sp modelId="{4B0A2BD9-B391-4292-9EFF-C7AE17A24D90}">
      <dsp:nvSpPr>
        <dsp:cNvPr id="0" name=""/>
        <dsp:cNvSpPr/>
      </dsp:nvSpPr>
      <dsp:spPr>
        <a:xfrm>
          <a:off x="5099176" y="1705379"/>
          <a:ext cx="1431882" cy="111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D2C94-32A6-44D2-B03A-728178857877}">
      <dsp:nvSpPr>
        <dsp:cNvPr id="0" name=""/>
        <dsp:cNvSpPr/>
      </dsp:nvSpPr>
      <dsp:spPr>
        <a:xfrm>
          <a:off x="4762728" y="3121968"/>
          <a:ext cx="1968752" cy="137806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800" kern="1200" dirty="0" smtClean="0"/>
            <a:t>الحدث </a:t>
          </a:r>
          <a:endParaRPr lang="en-US" sz="4800" kern="1200" dirty="0"/>
        </a:p>
      </dsp:txBody>
      <dsp:txXfrm>
        <a:off x="4830012" y="3189252"/>
        <a:ext cx="1834184" cy="1243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627784" y="142185"/>
            <a:ext cx="3922035" cy="1833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IQ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وزارة التعليم العالي والبحث العلمي </a:t>
            </a:r>
            <a:br>
              <a:rPr lang="ar-IQ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جامعة البصرة </a:t>
            </a:r>
            <a:br>
              <a:rPr lang="ar-IQ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كلية التربية للعلوم الإنسانية </a:t>
            </a:r>
            <a:br>
              <a:rPr lang="ar-IQ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قسم التاريخ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2095513" y="4653137"/>
            <a:ext cx="5378164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IQ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المرحلة الثانية </a:t>
            </a:r>
          </a:p>
          <a:p>
            <a:pPr marL="0" indent="0" algn="ctr">
              <a:buNone/>
            </a:pPr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أ.م </a:t>
            </a:r>
            <a:r>
              <a:rPr lang="ar-SA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د.نضال</a:t>
            </a:r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محمد </a:t>
            </a:r>
            <a:r>
              <a:rPr lang="ar-SA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قمبر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 descr="شعار كلية التربية o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85"/>
            <a:ext cx="2229503" cy="18115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9634"/>
            <a:ext cx="2200275" cy="17943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4" descr="منهــج البحث التاريخي PDF Free | 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2977"/>
            <a:ext cx="7625990" cy="259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88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dirty="0" smtClean="0"/>
              <a:t>عناصر الحادثة التاريخية</a:t>
            </a:r>
            <a:endParaRPr lang="en-US" dirty="0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74585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7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4464496" cy="90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ar-IQ" sz="3600" b="1" dirty="0" smtClean="0">
                <a:cs typeface="Akhbar MT" pitchFamily="2" charset="-78"/>
              </a:rPr>
              <a:t/>
            </a:r>
            <a:br>
              <a:rPr lang="ar-IQ" sz="3600" b="1" dirty="0" smtClean="0">
                <a:cs typeface="Akhbar MT" pitchFamily="2" charset="-78"/>
              </a:rPr>
            </a:br>
            <a:r>
              <a:rPr lang="ar-IQ" sz="3600" b="1" dirty="0" smtClean="0">
                <a:cs typeface="Akhbar MT" pitchFamily="2" charset="-78"/>
              </a:rPr>
              <a:t>اعداد </a:t>
            </a:r>
            <a:r>
              <a:rPr lang="ar-IQ" sz="3600" b="1" dirty="0">
                <a:cs typeface="Akhbar MT" pitchFamily="2" charset="-78"/>
              </a:rPr>
              <a:t>خطة البحث</a:t>
            </a:r>
            <a:r>
              <a:rPr lang="en-US" sz="3600" dirty="0">
                <a:cs typeface="Akhbar MT" pitchFamily="2" charset="-78"/>
              </a:rPr>
              <a:t/>
            </a:r>
            <a:br>
              <a:rPr lang="en-US" sz="3600" dirty="0">
                <a:cs typeface="Akhbar MT" pitchFamily="2" charset="-78"/>
              </a:rPr>
            </a:br>
            <a:endParaRPr lang="en-US" sz="3600" dirty="0"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7525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IQ" dirty="0">
                <a:latin typeface="Arial" pitchFamily="34" charset="0"/>
                <a:cs typeface="Arial" pitchFamily="34" charset="0"/>
              </a:rPr>
              <a:t>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- بعد </a:t>
            </a:r>
            <a:r>
              <a:rPr lang="ar-IQ" dirty="0">
                <a:latin typeface="Arial" pitchFamily="34" charset="0"/>
                <a:cs typeface="Arial" pitchFamily="34" charset="0"/>
              </a:rPr>
              <a:t>ان يتم اختيار الموضوع الذي يتفق مع اختصاص وميول ومقدرة الطالب يجب التفكير في وضع خطة او هيكل عام مؤقت للبحث ، وهناك ثمة امور وجب اتباعها من قبل الباحث من اجل وضع خطة مناسبة لموضوع بحثه منها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:-</a:t>
            </a:r>
          </a:p>
          <a:p>
            <a:pPr lvl="0" algn="r" rtl="1"/>
            <a:r>
              <a:rPr lang="ar-IQ" dirty="0" smtClean="0">
                <a:latin typeface="Arial" pitchFamily="34" charset="0"/>
                <a:cs typeface="Arial" pitchFamily="34" charset="0"/>
              </a:rPr>
              <a:t>- ان </a:t>
            </a:r>
            <a:r>
              <a:rPr lang="ar-IQ" dirty="0">
                <a:latin typeface="Arial" pitchFamily="34" charset="0"/>
                <a:cs typeface="Arial" pitchFamily="34" charset="0"/>
              </a:rPr>
              <a:t>يتوخى فيه الترتيب المنطقي المتسلسل والوحدة في الموضوع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r" rtl="1"/>
            <a:r>
              <a:rPr lang="ar-IQ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ar-IQ" dirty="0" err="1" smtClean="0">
                <a:latin typeface="Arial" pitchFamily="34" charset="0"/>
                <a:cs typeface="Arial" pitchFamily="34" charset="0"/>
              </a:rPr>
              <a:t>بامكان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IQ" dirty="0">
                <a:latin typeface="Arial" pitchFamily="34" charset="0"/>
                <a:cs typeface="Arial" pitchFamily="34" charset="0"/>
              </a:rPr>
              <a:t>الطالب الانتفاع بجهود من سبقوه لاسيما فيمن كتب بحوث ورسائل جامعية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مماثلة لموضوعه </a:t>
            </a:r>
            <a:r>
              <a:rPr lang="ar-IQ" dirty="0">
                <a:latin typeface="Arial" pitchFamily="34" charset="0"/>
                <a:cs typeface="Arial" pitchFamily="34" charset="0"/>
              </a:rPr>
              <a:t>وضمن اختصاصه العام ، وليس معنى هذا ان يتبع الطالب الخطة نفسها التي كتبت بها تلك البحوث العلمية بل ليسترشد بها على الخطوط العامة لبحثه 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r" rtl="1"/>
            <a:r>
              <a:rPr lang="ar-IQ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ar-IQ" dirty="0" err="1" smtClean="0">
                <a:latin typeface="Arial" pitchFamily="34" charset="0"/>
                <a:cs typeface="Arial" pitchFamily="34" charset="0"/>
              </a:rPr>
              <a:t>لايجوز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IQ" dirty="0">
                <a:latin typeface="Arial" pitchFamily="34" charset="0"/>
                <a:cs typeface="Arial" pitchFamily="34" charset="0"/>
              </a:rPr>
              <a:t>ان تعد الخطة ارتجالاً بل يجب ان تكون مدروسة ، وبعد قراءات منظمة في اهم المصادر والمراجع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r" rtl="1"/>
            <a:r>
              <a:rPr lang="ar-IQ" dirty="0" smtClean="0">
                <a:latin typeface="Arial" pitchFamily="34" charset="0"/>
                <a:cs typeface="Arial" pitchFamily="34" charset="0"/>
              </a:rPr>
              <a:t>- لابد </a:t>
            </a:r>
            <a:r>
              <a:rPr lang="ar-IQ" dirty="0">
                <a:latin typeface="Arial" pitchFamily="34" charset="0"/>
                <a:cs typeface="Arial" pitchFamily="34" charset="0"/>
              </a:rPr>
              <a:t>من عرض هذه الخطة على الاستاذ المشرف </a:t>
            </a:r>
            <a:r>
              <a:rPr lang="ar-IQ" dirty="0" err="1">
                <a:latin typeface="Arial" pitchFamily="34" charset="0"/>
                <a:cs typeface="Arial" pitchFamily="34" charset="0"/>
              </a:rPr>
              <a:t>لابداء</a:t>
            </a:r>
            <a:r>
              <a:rPr lang="ar-IQ" dirty="0">
                <a:latin typeface="Arial" pitchFamily="34" charset="0"/>
                <a:cs typeface="Arial" pitchFamily="34" charset="0"/>
              </a:rPr>
              <a:t> رايه فيها ومناقشتها ، حتى يتمكن من تدارك الاخطاء منذ البداية 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r" rtl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420888"/>
            <a:ext cx="8352928" cy="3960440"/>
          </a:xfrm>
        </p:spPr>
        <p:txBody>
          <a:bodyPr>
            <a:normAutofit fontScale="92500" lnSpcReduction="10000"/>
          </a:bodyPr>
          <a:lstStyle/>
          <a:p>
            <a:pPr lvl="0" algn="r" rtl="1"/>
            <a:r>
              <a:rPr lang="ar-IQ" dirty="0"/>
              <a:t>وضع عنوان واضح ومحدد لمشكلة البحث .</a:t>
            </a:r>
            <a:endParaRPr lang="en-US" dirty="0"/>
          </a:p>
          <a:p>
            <a:pPr lvl="0" algn="r" rtl="1"/>
            <a:r>
              <a:rPr lang="ar-IQ" dirty="0"/>
              <a:t>الخطة غالبا ما تكون مؤقتة كونها معرضة للتغيير والزيادة والحذف والتقديم </a:t>
            </a:r>
            <a:r>
              <a:rPr lang="ar-IQ" dirty="0" err="1"/>
              <a:t>والتاخير</a:t>
            </a:r>
            <a:r>
              <a:rPr lang="ar-IQ" dirty="0"/>
              <a:t> تبعا للظروف والمادة التي يحصل عليها الطالب اثناء جمع المعلومات .</a:t>
            </a:r>
            <a:endParaRPr lang="en-US" dirty="0"/>
          </a:p>
          <a:p>
            <a:pPr lvl="0" algn="r" rtl="1"/>
            <a:r>
              <a:rPr lang="ar-IQ" dirty="0"/>
              <a:t>هناك عدة تسميات للعناوين الرئيسية في الخطة واوسع تنظيم لهيكلتها هو الباب ، وينصح الطالب بتقسيم رسالته الى فصول والفصول تقسم الى مباحث .</a:t>
            </a:r>
            <a:endParaRPr lang="en-US" dirty="0"/>
          </a:p>
          <a:p>
            <a:pPr lvl="0" algn="r" rtl="1"/>
            <a:r>
              <a:rPr lang="ar-IQ" dirty="0"/>
              <a:t>يجب ان تكون الخطة شاملة لكل اطراف الموضوع وان </a:t>
            </a:r>
            <a:r>
              <a:rPr lang="ar-IQ" dirty="0" err="1"/>
              <a:t>لايترك</a:t>
            </a:r>
            <a:r>
              <a:rPr lang="ar-IQ" dirty="0"/>
              <a:t> جانبا </a:t>
            </a:r>
            <a:r>
              <a:rPr lang="ar-IQ" dirty="0" err="1"/>
              <a:t>مادون</a:t>
            </a:r>
            <a:r>
              <a:rPr lang="ar-IQ" dirty="0"/>
              <a:t> ان يوليه الاهتمام ويخصه بعنوان رئيس او ثانوي . </a:t>
            </a:r>
            <a:endParaRPr lang="ar-IQ" dirty="0" smtClean="0"/>
          </a:p>
          <a:p>
            <a:pPr algn="r" rtl="1"/>
            <a:r>
              <a:rPr lang="ar-IQ" dirty="0"/>
              <a:t>ان يراعى الباحث عنصر التوازن بين النقاط في فصول الخطة ، فاذا كان الفصل الاول يتكون من ست نقاط فلابد ان يكون الفصل الثاني من خمس او سبع نقاط ، والسبب في ذلك ان من شروط البحث الجيد ان يكون هناك تقارب في عدد صفحات الفصول وفي عدد نقاطها . </a:t>
            </a:r>
            <a:endParaRPr lang="en-US" dirty="0"/>
          </a:p>
          <a:p>
            <a:pPr lvl="0" algn="r" rtl="1"/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ar-IQ" sz="3200" b="1" dirty="0" smtClean="0"/>
              <a:t/>
            </a:r>
            <a:br>
              <a:rPr lang="ar-IQ" sz="3200" b="1" dirty="0" smtClean="0"/>
            </a:br>
            <a:r>
              <a:rPr lang="ar-IQ" sz="3200" b="1" dirty="0" smtClean="0"/>
              <a:t>نماذج لخطة بحث</a:t>
            </a:r>
            <a:br>
              <a:rPr lang="ar-IQ" sz="3200" b="1" dirty="0" smtClean="0"/>
            </a:br>
            <a:r>
              <a:rPr lang="ar-IQ" sz="3200" b="1" dirty="0"/>
              <a:t>خطة البحث عن مدينة او مكان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ar-IQ" sz="3200" b="1" dirty="0" smtClean="0"/>
              <a:t> </a:t>
            </a:r>
            <a:endParaRPr lang="en-US" sz="3200" b="1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 </a:t>
            </a:r>
            <a:endParaRPr lang="en-US" dirty="0"/>
          </a:p>
          <a:p>
            <a:pPr algn="r" rtl="1"/>
            <a:r>
              <a:rPr lang="ar-IQ" dirty="0"/>
              <a:t>الفصل الاول او (المبحث الاول) : التسمية - والموقع الجغرافي – </a:t>
            </a:r>
            <a:r>
              <a:rPr lang="ar-IQ" dirty="0" err="1"/>
              <a:t>تاسيسها</a:t>
            </a:r>
            <a:r>
              <a:rPr lang="ar-IQ" dirty="0"/>
              <a:t> </a:t>
            </a:r>
            <a:endParaRPr lang="ar-IQ" dirty="0" smtClean="0"/>
          </a:p>
          <a:p>
            <a:pPr marL="0" indent="0" algn="r" rtl="1">
              <a:buNone/>
            </a:pPr>
            <a:endParaRPr lang="en-US" dirty="0"/>
          </a:p>
          <a:p>
            <a:pPr algn="r" rtl="1"/>
            <a:r>
              <a:rPr lang="ar-IQ" dirty="0"/>
              <a:t>الفصل الثاني(المبحث الثاني)  :- حكامها وولاتها </a:t>
            </a:r>
            <a:endParaRPr lang="ar-IQ" dirty="0" smtClean="0"/>
          </a:p>
          <a:p>
            <a:pPr marL="0" indent="0" algn="r" rtl="1">
              <a:buNone/>
            </a:pPr>
            <a:endParaRPr lang="en-US" dirty="0"/>
          </a:p>
          <a:p>
            <a:pPr algn="r" rtl="1"/>
            <a:r>
              <a:rPr lang="ar-IQ" dirty="0"/>
              <a:t>الفصل الثالث او (المبحث الثالث) :- نشاطها الاقتصادي 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IQ" dirty="0"/>
              <a:t>خطة بحث عن شخصية سياسية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IQ" sz="3200" dirty="0" smtClean="0"/>
              <a:t>المبحث </a:t>
            </a:r>
            <a:r>
              <a:rPr lang="ar-IQ" sz="3200" dirty="0"/>
              <a:t>الاول : </a:t>
            </a:r>
            <a:r>
              <a:rPr lang="ar-IQ" sz="3200" dirty="0" err="1"/>
              <a:t>نشاته</a:t>
            </a:r>
            <a:r>
              <a:rPr lang="ar-IQ" sz="3200" dirty="0"/>
              <a:t> وحياته :</a:t>
            </a:r>
            <a:endParaRPr lang="en-US" sz="3200" dirty="0"/>
          </a:p>
          <a:p>
            <a:pPr lvl="0" algn="r" rtl="1"/>
            <a:r>
              <a:rPr lang="ar-IQ" sz="3200" dirty="0"/>
              <a:t>المبحث الثاني :- نشاطه السياسي </a:t>
            </a:r>
            <a:endParaRPr lang="en-US" sz="3200" dirty="0"/>
          </a:p>
          <a:p>
            <a:pPr marL="0" lvl="0" indent="0" algn="r" rtl="1">
              <a:buNone/>
            </a:pPr>
            <a:r>
              <a:rPr lang="ar-IQ" sz="3200" dirty="0"/>
              <a:t>1</a:t>
            </a:r>
            <a:r>
              <a:rPr lang="ar-IQ" sz="3200" dirty="0" smtClean="0"/>
              <a:t>- </a:t>
            </a:r>
            <a:r>
              <a:rPr lang="ar-IQ" sz="3200" dirty="0"/>
              <a:t>مده حكمه وتوليه المناصب </a:t>
            </a:r>
            <a:endParaRPr lang="en-US" sz="3200" dirty="0"/>
          </a:p>
          <a:p>
            <a:pPr algn="r"/>
            <a:r>
              <a:rPr lang="ar-IQ" sz="3200" dirty="0" smtClean="0"/>
              <a:t>2 -انجازاته </a:t>
            </a:r>
            <a:r>
              <a:rPr lang="ar-IQ" sz="3200" dirty="0"/>
              <a:t>على الصعيد السياسي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09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ar-IQ" sz="2800" dirty="0"/>
              <a:t>خطة بحث عن شخصية علمية نفس الخطة اعلاه مع تغيير في العناوين من سياسي الى علمي وتكون كلاتي :-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IQ" dirty="0"/>
              <a:t>المبحث الاول : </a:t>
            </a:r>
            <a:r>
              <a:rPr lang="ar-IQ" dirty="0" err="1"/>
              <a:t>نشاته</a:t>
            </a:r>
            <a:r>
              <a:rPr lang="ar-IQ" dirty="0"/>
              <a:t> وحياته :</a:t>
            </a:r>
            <a:endParaRPr lang="en-US" dirty="0"/>
          </a:p>
          <a:p>
            <a:pPr lvl="0" algn="r" rtl="1"/>
            <a:r>
              <a:rPr lang="ar-IQ" dirty="0"/>
              <a:t>المبحث الثاني :- سيرته العلمية  </a:t>
            </a:r>
            <a:endParaRPr lang="en-US" dirty="0"/>
          </a:p>
          <a:p>
            <a:pPr lvl="0" algn="r" rtl="1"/>
            <a:r>
              <a:rPr lang="ar-IQ" dirty="0"/>
              <a:t> اختصاصه العلمي </a:t>
            </a:r>
            <a:endParaRPr lang="en-US" dirty="0"/>
          </a:p>
          <a:p>
            <a:pPr lvl="0" algn="r" rtl="1"/>
            <a:r>
              <a:rPr lang="ar-IQ" dirty="0"/>
              <a:t> رحلاته العلمية </a:t>
            </a:r>
            <a:endParaRPr lang="en-US" dirty="0"/>
          </a:p>
          <a:p>
            <a:pPr lvl="0" algn="r" rtl="1"/>
            <a:r>
              <a:rPr lang="ar-IQ" dirty="0"/>
              <a:t>مصنفاته  </a:t>
            </a:r>
            <a:endParaRPr lang="en-US" dirty="0"/>
          </a:p>
          <a:p>
            <a:pPr lvl="0" algn="r" rtl="1"/>
            <a:r>
              <a:rPr lang="ar-IQ" dirty="0"/>
              <a:t>المبحث الثالث :- وفاته 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IQ" dirty="0"/>
              <a:t>خطة بحث عن معركة او ثورة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rtl="1">
              <a:buNone/>
            </a:pPr>
            <a:endParaRPr lang="ar-IQ" sz="3200" dirty="0" smtClean="0"/>
          </a:p>
          <a:p>
            <a:pPr lvl="0" algn="r" rtl="1"/>
            <a:r>
              <a:rPr lang="ar-IQ" sz="3200" dirty="0" smtClean="0"/>
              <a:t>الفصل </a:t>
            </a:r>
            <a:r>
              <a:rPr lang="ar-IQ" sz="3200" dirty="0"/>
              <a:t>الاول او (المبحث الاول) : موقع المعركة – تاريخ المعركة  </a:t>
            </a:r>
            <a:endParaRPr lang="en-US" sz="3200" dirty="0"/>
          </a:p>
          <a:p>
            <a:pPr lvl="0" algn="r" rtl="1"/>
            <a:r>
              <a:rPr lang="ar-IQ" sz="3200" dirty="0"/>
              <a:t>الفصل الثاني(المبحث الثاني)  :- اسبابها </a:t>
            </a:r>
            <a:endParaRPr lang="en-US" sz="3200" dirty="0"/>
          </a:p>
          <a:p>
            <a:pPr lvl="0" algn="r" rtl="1"/>
            <a:r>
              <a:rPr lang="ar-IQ" sz="3200" dirty="0"/>
              <a:t>الفصل الثالث او (المبحث الثالث) :- نتائجها  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13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دبوس تثبيت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شبكة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شكل موج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ملتقى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صيدلاني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صيدلاني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صيدلان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</TotalTime>
  <Words>410</Words>
  <Application>Microsoft Office PowerPoint</Application>
  <PresentationFormat>عرض على الشاشة (3:4)‏</PresentationFormat>
  <Paragraphs>42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5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دبوس تثبيت</vt:lpstr>
      <vt:lpstr>شكل موجة</vt:lpstr>
      <vt:lpstr>1_دبوس تثبيت</vt:lpstr>
      <vt:lpstr>ملتقى</vt:lpstr>
      <vt:lpstr>صيدلاني</vt:lpstr>
      <vt:lpstr>عرض تقديمي في PowerPoint</vt:lpstr>
      <vt:lpstr>عناصر الحادثة التاريخية</vt:lpstr>
      <vt:lpstr> اعداد خطة البحث </vt:lpstr>
      <vt:lpstr>عرض تقديمي في PowerPoint</vt:lpstr>
      <vt:lpstr> نماذج لخطة بحث خطة البحث عن مدينة او مكان   </vt:lpstr>
      <vt:lpstr>خطة بحث عن شخصية سياسية  </vt:lpstr>
      <vt:lpstr>خطة بحث عن شخصية علمية نفس الخطة اعلاه مع تغيير في العناوين من سياسي الى علمي وتكون كلاتي :-  </vt:lpstr>
      <vt:lpstr>خطة بحث عن معركة او ثورة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نشاط يومي السبت 11/12/2021</dc:title>
  <dc:creator>TOSHIBA</dc:creator>
  <cp:lastModifiedBy>Windows User</cp:lastModifiedBy>
  <cp:revision>9</cp:revision>
  <dcterms:created xsi:type="dcterms:W3CDTF">2021-12-10T16:38:10Z</dcterms:created>
  <dcterms:modified xsi:type="dcterms:W3CDTF">2022-10-23T06:54:08Z</dcterms:modified>
</cp:coreProperties>
</file>